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91" r:id="rId5"/>
    <p:sldId id="285" r:id="rId6"/>
    <p:sldId id="276" r:id="rId7"/>
    <p:sldId id="277" r:id="rId8"/>
    <p:sldId id="278" r:id="rId9"/>
    <p:sldId id="279" r:id="rId10"/>
    <p:sldId id="280" r:id="rId11"/>
    <p:sldId id="294" r:id="rId12"/>
    <p:sldId id="282" r:id="rId13"/>
    <p:sldId id="286" r:id="rId14"/>
    <p:sldId id="290" r:id="rId15"/>
    <p:sldId id="295" r:id="rId16"/>
    <p:sldId id="274" r:id="rId17"/>
    <p:sldId id="289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0" autoAdjust="0"/>
    <p:restoredTop sz="85091" autoAdjust="0"/>
  </p:normalViewPr>
  <p:slideViewPr>
    <p:cSldViewPr snapToGrid="0">
      <p:cViewPr varScale="1">
        <p:scale>
          <a:sx n="105" d="100"/>
          <a:sy n="105" d="100"/>
        </p:scale>
        <p:origin x="132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20"/>
    </p:cViewPr>
  </p:sorterViewPr>
  <p:notesViewPr>
    <p:cSldViewPr snapToGrid="0">
      <p:cViewPr varScale="1">
        <p:scale>
          <a:sx n="98" d="100"/>
          <a:sy n="98" d="100"/>
        </p:scale>
        <p:origin x="25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CCCFF1-29A9-47F9-9F20-EA9078EC5CD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BFA7AB-4821-451F-847A-A3C1CAE9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5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6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3A17-8C5B-4A1D-B873-C9407D8069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3A17-8C5B-4A1D-B873-C9407D80690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2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3A17-8C5B-4A1D-B873-C9407D80690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40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99CCA-090D-4DF4-B5D7-FC0BF0CAD9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4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2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99CCA-090D-4DF4-B5D7-FC0BF0CAD9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99CCA-090D-4DF4-B5D7-FC0BF0CAD9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5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99CCA-090D-4DF4-B5D7-FC0BF0CAD9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99CCA-090D-4DF4-B5D7-FC0BF0CAD9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99CCA-090D-4DF4-B5D7-FC0BF0CAD9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A7AB-4821-451F-847A-A3C1CAE995C9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8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99CCA-090D-4DF4-B5D7-FC0BF0CAD9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685B-A244-4582-B089-102E0D31D400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913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" y="6605625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89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1AC2-4C87-459E-A7E9-96F6C59084FA}" type="datetime1">
              <a:rPr lang="en-US" smtClean="0"/>
              <a:t>2/20/2019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21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5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D8B7-6892-4536-8DF7-F3BEC6EE38E2}" type="datetime1">
              <a:rPr lang="en-US" smtClean="0"/>
              <a:t>2/20/2019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768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363200" y="0"/>
            <a:ext cx="18288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prstClr val="white"/>
                </a:solidFill>
              </a:rPr>
              <a:t>UNCLASSIFIED</a:t>
            </a: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3890434" y="6627814"/>
            <a:ext cx="31021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A: APPROVED FOR PUBLIC RELEASE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4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0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>
                <a:solidFill>
                  <a:prstClr val="black"/>
                </a:solidFill>
              </a:rPr>
              <a:t>DISTRIBUTION A: APPROVED FOR PUBLIC RELEASE</a:t>
            </a:r>
            <a:endParaRPr lang="en-US" altLang="en-US" kern="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3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A284-7F49-48E3-A5E7-4E5FF3F87A49}" type="datetime1">
              <a:rPr lang="en-US" smtClean="0"/>
              <a:t>2/20/2019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9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3E07-B9B4-41F5-8A02-A6A0F3A68AAF}" type="datetime1">
              <a:rPr lang="en-US" smtClean="0"/>
              <a:t>2/20/2019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4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ED35-E63E-45B8-A658-E14BCAD2DFDF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4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D855-E419-47C7-AB3E-DCF60A3FD818}" type="datetime1">
              <a:rPr lang="en-US" smtClean="0"/>
              <a:t>2/20/2019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0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93E0-9A61-4ECA-8A76-F4D764F8D932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316A-64F1-4D7A-9BE2-441934C3AB43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22097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644-7111-4DBB-B6A1-A726414EB126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8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05E5-9EB1-41A3-857C-CE970FE18326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88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36FD0-F3C0-41AA-AD41-F765091C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0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-1" y="97836"/>
            <a:ext cx="12192001" cy="0"/>
          </a:xfrm>
          <a:prstGeom prst="line">
            <a:avLst/>
          </a:prstGeom>
          <a:ln w="228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CBE2-07A4-49DB-928C-F3DD8F5C5D22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09133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" y="6605625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51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2" r:id="rId12"/>
    <p:sldLayoutId id="2147483677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0mPXwnrXZAhWLt1MKHTqcAE8QjRx6BAgAEAY&amp;url=https://www.cfr.org/backgrounder/world-trade-organization-wto&amp;psig=AOvVaw3OTeXD-6s_-ZZFcTu9ksuJ&amp;ust=1519241202589125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igt5-vnLXZAhXJvVMKHeE6ArMQjRx6BAgAEAY&amp;url=http://america.aljazeera.com/opinions/2013/11/central-african-republicisdescendingintoanarchy.html&amp;psig=AOvVaw0vt2dWr7fdT2diQ2ssgeie&amp;ust=151924095702886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source=images&amp;cd=&amp;cad=rja&amp;uact=8&amp;ved=2ahUKEwijx7Ljm7XZAhWOzlMKHSOHBbYQjRx6BAgAEAY&amp;url=http://www.darkgovernment.com/news/u-k-anarchy-and-chaos-increasing/&amp;psig=AOvVaw0vt2dWr7fdT2diQ2ssgeie&amp;ust=1519240957028864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0mPXwnrXZAhWLt1MKHTqcAE8QjRx6BAgAEAY&amp;url=https://www.cfr.org/backgrounder/world-trade-organization-wto&amp;psig=AOvVaw3OTeXD-6s_-ZZFcTu9ksuJ&amp;ust=1519241202589125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3.jpe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hyperlink" Target="http://www.google.com/url?sa=i&amp;rct=j&amp;q=&amp;esrc=s&amp;source=images&amp;cd=&amp;cad=rja&amp;uact=8&amp;ved=2ahUKEwjMh5b_qLXZAhUFy1MKHaQrBHUQjRx6BAgAEAY&amp;url=http://www.securityinfowatch.com/article/12320961/proliferation-of-smart-home-tech-creates-privacy-conundrum&amp;psig=AOvVaw0pvqOaT6Jj_wokiq6TF6Di&amp;ust=1519242201658174" TargetMode="External"/><Relationship Id="rId17" Type="http://schemas.openxmlformats.org/officeDocument/2006/relationships/hyperlink" Target="http://www.google.com/url?sa=i&amp;rct=j&amp;q=&amp;esrc=s&amp;source=images&amp;cd=&amp;cad=rja&amp;uact=8&amp;ved=2ahUKEwiCxPferbXZAhUL7FMKHZYhAj8QjRx6BAgAEAY&amp;url=http://www.differenttruths.com/governance/politics/the-pro-poor-stance-of-the-modi-government-in-the-union-budget-is-sham-a-mere-lip-service/&amp;psig=AOvVaw1R8p8Pxj2Mc5JYdqINGOfX&amp;ust=1519245634565912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igt5-vnLXZAhXJvVMKHeE6ArMQjRx6BAgAEAY&amp;url=http://america.aljazeera.com/opinions/2013/11/central-african-republicisdescendingintoanarchy.html&amp;psig=AOvVaw0vt2dWr7fdT2diQ2ssgeie&amp;ust=1519240957028864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hyperlink" Target="http://www.google.com/url?sa=i&amp;rct=j&amp;q=&amp;esrc=s&amp;source=images&amp;cd=&amp;cad=rja&amp;uact=8&amp;ved=2ahUKEwil4qjErLXZAhVHvlMKHQ0ZDKkQjRx6BAgAEAY&amp;url=http://www.nationsonline.org/oneworld/bigcities.htm&amp;psig=AOvVaw1Sap4DbqCPrS0_4FJFRdN6&amp;ust=1519245109311546" TargetMode="External"/><Relationship Id="rId10" Type="http://schemas.openxmlformats.org/officeDocument/2006/relationships/hyperlink" Target="https://www.google.com/url?sa=i&amp;rct=j&amp;q=&amp;esrc=s&amp;source=images&amp;cd=&amp;cad=rja&amp;uact=8&amp;ved=2ahUKEwjn6MTgqrXZAhWC11MKHVF8B9gQjRx6BAgAEAY&amp;url=https://www.eurasiareview.com/13112017-leaked-cable-confirms-israeli-saudi-coordination-to-provoke-war-in-mid-east-oped/&amp;psig=AOvVaw0sv4KR1twFHE9wBhlP37iE&amp;ust=1519244836941388" TargetMode="External"/><Relationship Id="rId19" Type="http://schemas.openxmlformats.org/officeDocument/2006/relationships/hyperlink" Target="https://www.google.com/url?sa=i&amp;rct=j&amp;q=&amp;esrc=s&amp;source=images&amp;cd=&amp;cad=rja&amp;uact=8&amp;ved=2ahUKEwjS4ZGarrXZAhWCq1MKHc0oDf0QjRx6BAgAEAY&amp;url=https://blogs.economictimes.indiatimes.com/et-commentary/steel-frame-of-bureaucracy-is-an-obstacle-to-development-its-time-to-rehaul-it/&amp;psig=AOvVaw3m2eQsHe1mHGL3pcIpUBo-&amp;ust=1519245848565223" TargetMode="External"/><Relationship Id="rId4" Type="http://schemas.openxmlformats.org/officeDocument/2006/relationships/hyperlink" Target="http://www.google.com/url?sa=i&amp;rct=j&amp;q=&amp;esrc=s&amp;source=images&amp;cd=&amp;cad=rja&amp;uact=8&amp;ved=2ahUKEwijx7Ljm7XZAhWOzlMKHSOHBbYQjRx6BAgAEAY&amp;url=http://www.darkgovernment.com/news/u-k-anarchy-and-chaos-increasing/&amp;psig=AOvVaw0vt2dWr7fdT2diQ2ssgeie&amp;ust=1519240957028864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0mPXwnrXZAhWLt1MKHTqcAE8QjRx6BAgAEAY&amp;url=https://www.cfr.org/backgrounder/world-trade-organization-wto&amp;psig=AOvVaw3OTeXD-6s_-ZZFcTu9ksuJ&amp;ust=1519241202589125" TargetMode="External"/><Relationship Id="rId13" Type="http://schemas.openxmlformats.org/officeDocument/2006/relationships/hyperlink" Target="https://www.google.com/url?sa=i&amp;rct=j&amp;q=&amp;esrc=s&amp;source=images&amp;cd=&amp;cad=rja&amp;uact=8&amp;ved=2ahUKEwjn6MTgqrXZAhWC11MKHVF8B9gQjRx6BAgAEAY&amp;url=https://www.eurasiareview.com/13112017-leaked-cable-confirms-israeli-saudi-coordination-to-provoke-war-in-mid-east-oped/&amp;psig=AOvVaw0sv4KR1twFHE9wBhlP37iE&amp;ust=1519244836941388" TargetMode="External"/><Relationship Id="rId18" Type="http://schemas.openxmlformats.org/officeDocument/2006/relationships/image" Target="../media/image13.jpeg"/><Relationship Id="rId26" Type="http://schemas.openxmlformats.org/officeDocument/2006/relationships/image" Target="../media/image18.jpeg"/><Relationship Id="rId3" Type="http://schemas.openxmlformats.org/officeDocument/2006/relationships/image" Target="../media/image5.jpg"/><Relationship Id="rId21" Type="http://schemas.openxmlformats.org/officeDocument/2006/relationships/hyperlink" Target="http://www.google.com/url?sa=i&amp;rct=j&amp;q=&amp;esrc=s&amp;source=images&amp;cd=&amp;cad=rja&amp;uact=8&amp;ved=2ahUKEwiB1ubar7XZAhXEzVMKHREMAdYQjRx6BAgAEAY&amp;url=http://www.zipcar.com/ziptopia/future-city/megacities-where-giant-urban-populations-are-headed&amp;psig=AOvVaw16N-5SKOpVBUQ2XZvm2WOU&amp;ust=1519246242497154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hyperlink" Target="http://www.google.com/url?sa=i&amp;rct=j&amp;q=&amp;esrc=s&amp;source=images&amp;cd=&amp;cad=rja&amp;uact=8&amp;ved=2ahUKEwiCxPferbXZAhUL7FMKHZYhAj8QjRx6BAgAEAY&amp;url=http://www.differenttruths.com/governance/politics/the-pro-poor-stance-of-the-modi-government-in-the-union-budget-is-sham-a-mere-lip-service/&amp;psig=AOvVaw1R8p8Pxj2Mc5JYdqINGOfX&amp;ust=1519245634565912" TargetMode="External"/><Relationship Id="rId25" Type="http://schemas.openxmlformats.org/officeDocument/2006/relationships/hyperlink" Target="http://www.google.com/url?sa=i&amp;rct=j&amp;q=&amp;esrc=s&amp;source=images&amp;cd=&amp;ved=2ahUKEwjR1KzbsLXZAhWQu1MKHWxKD4IQjRx6BAgAEAY&amp;url=http://www.ejinsight.com/20150514-china-plans-video-surveillance-in-all-key-public-areas/&amp;psig=AOvVaw01fYAMrBdDsweb-YrGqZl6&amp;ust=1519246525260724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igt5-vnLXZAhXJvVMKHeE6ArMQjRx6BAgAEAY&amp;url=http://america.aljazeera.com/opinions/2013/11/central-african-republicisdescendingintoanarchy.html&amp;psig=AOvVaw0vt2dWr7fdT2diQ2ssgeie&amp;ust=1519240957028864" TargetMode="External"/><Relationship Id="rId11" Type="http://schemas.openxmlformats.org/officeDocument/2006/relationships/image" Target="../media/image15.jpeg"/><Relationship Id="rId24" Type="http://schemas.openxmlformats.org/officeDocument/2006/relationships/image" Target="../media/image17.jpeg"/><Relationship Id="rId5" Type="http://schemas.openxmlformats.org/officeDocument/2006/relationships/image" Target="../media/image6.jpeg"/><Relationship Id="rId15" Type="http://schemas.openxmlformats.org/officeDocument/2006/relationships/hyperlink" Target="http://www.google.com/url?sa=i&amp;rct=j&amp;q=&amp;esrc=s&amp;source=images&amp;cd=&amp;cad=rja&amp;uact=8&amp;ved=2ahUKEwil4qjErLXZAhVHvlMKHQ0ZDKkQjRx6BAgAEAY&amp;url=http://www.nationsonline.org/oneworld/bigcities.htm&amp;psig=AOvVaw1Sap4DbqCPrS0_4FJFRdN6&amp;ust=1519245109311546" TargetMode="External"/><Relationship Id="rId23" Type="http://schemas.openxmlformats.org/officeDocument/2006/relationships/hyperlink" Target="https://www.google.com/url?sa=i&amp;rct=j&amp;q=&amp;esrc=s&amp;source=images&amp;cd=&amp;cad=rja&amp;uact=8&amp;ved=2ahUKEwiC47-QsLXZAhVG0lMKHTsjCYoQjRx6BAgAEAY&amp;url=https://thenewdaily.com.au/news/world/2017/11/15/middle-east-power-struggle/&amp;psig=AOvVaw2LtDHnYRJhRrCYbM5RgvxG&amp;ust=1519246360705473" TargetMode="External"/><Relationship Id="rId28" Type="http://schemas.openxmlformats.org/officeDocument/2006/relationships/image" Target="../media/image19.jpeg"/><Relationship Id="rId10" Type="http://schemas.openxmlformats.org/officeDocument/2006/relationships/hyperlink" Target="http://www.google.com/url?sa=i&amp;rct=j&amp;q=&amp;esrc=s&amp;source=images&amp;cd=&amp;cad=rja&amp;uact=8&amp;ved=2ahUKEwjMh5b_qLXZAhUFy1MKHaQrBHUQjRx6BAgAEAY&amp;url=http://www.securityinfowatch.com/article/12320961/proliferation-of-smart-home-tech-creates-privacy-conundrum&amp;psig=AOvVaw0pvqOaT6Jj_wokiq6TF6Di&amp;ust=1519242201658174" TargetMode="External"/><Relationship Id="rId19" Type="http://schemas.openxmlformats.org/officeDocument/2006/relationships/hyperlink" Target="https://www.google.com/url?sa=i&amp;rct=j&amp;q=&amp;esrc=s&amp;source=images&amp;cd=&amp;cad=rja&amp;uact=8&amp;ved=2ahUKEwjS4ZGarrXZAhWCq1MKHc0oDf0QjRx6BAgAEAY&amp;url=https://blogs.economictimes.indiatimes.com/et-commentary/steel-frame-of-bureaucracy-is-an-obstacle-to-development-its-time-to-rehaul-it/&amp;psig=AOvVaw3m2eQsHe1mHGL3pcIpUBo-&amp;ust=1519245848565223" TargetMode="External"/><Relationship Id="rId4" Type="http://schemas.openxmlformats.org/officeDocument/2006/relationships/hyperlink" Target="http://www.google.com/url?sa=i&amp;rct=j&amp;q=&amp;esrc=s&amp;source=images&amp;cd=&amp;cad=rja&amp;uact=8&amp;ved=2ahUKEwijx7Ljm7XZAhWOzlMKHSOHBbYQjRx6BAgAEAY&amp;url=http://www.darkgovernment.com/news/u-k-anarchy-and-chaos-increasing/&amp;psig=AOvVaw0vt2dWr7fdT2diQ2ssgeie&amp;ust=1519240957028864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9.jpeg"/><Relationship Id="rId22" Type="http://schemas.openxmlformats.org/officeDocument/2006/relationships/image" Target="../media/image16.jpeg"/><Relationship Id="rId27" Type="http://schemas.openxmlformats.org/officeDocument/2006/relationships/hyperlink" Target="https://www.google.com/url?sa=i&amp;rct=j&amp;q=&amp;esrc=s&amp;source=images&amp;cd=&amp;cad=rja&amp;uact=8&amp;ved=2ahUKEwjrtoyCsbXZAhXL2VMKHf8jASwQjRx6BAgAEAY&amp;url=https://politicstheorypractice.wordpress.com/2016/08/26/why-wmd-terrorism-isnt-as-scary-as-it-seems/&amp;psig=AOvVaw3R3gcCjPyRuDQf1WRv1Btq&amp;ust=151924664639320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2ahUKEwiYyL_H7bfZAhUOzWMKHbS8CYgQjRx6BAgAEAY&amp;url=http://www.onlyinyourstate.com/oklahoma/secret-places-ok/&amp;psig=AOvVaw3I5I7OLbNm11ePhqEovT3b&amp;ust=1519331581910237" TargetMode="External"/><Relationship Id="rId3" Type="http://schemas.openxmlformats.org/officeDocument/2006/relationships/hyperlink" Target="https://www.google.com/url?sa=i&amp;rct=j&amp;q=&amp;esrc=s&amp;source=images&amp;cd=&amp;ved=2ahUKEwi4-q7x5LfZAhVKHGMKHeX6DSgQjRx6BAgAEAY&amp;url=https://www.nbcnews.com/business/real-estate/new-town-megacities-may-be-norm-mid-century-n58846&amp;psig=AOvVaw0fp3Ms5Wk0YaZVZHJIvL8I&amp;ust=1519329290671703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g2LmO7LfZAhVX3mMKHXtfAtIQjRx6BAgAEAY&amp;url=https://leadingedgeforum.com/publication/21st-century-organizations-behave-like-a-drone-swarm/&amp;psig=AOvVaw3hp5c4fQmzpYBORFOL4opg&amp;ust=1519331240426231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szZv--rnZAhUIj1QKHWN9BTIQjRx6BAgAEAY&amp;url=https://www.betternet.co/blog/8-secure-instant-messaging-apps-that-encrypt-your-texts/&amp;psig=AOvVaw0LOJ3oLwCUa2LheJrjbt-n&amp;ust=1519403951311521" TargetMode="External"/><Relationship Id="rId13" Type="http://schemas.openxmlformats.org/officeDocument/2006/relationships/hyperlink" Target="https://www.google.com/url?sa=i&amp;rct=j&amp;q=&amp;esrc=s&amp;source=images&amp;cd=&amp;cad=rja&amp;uact=8&amp;ved=2ahUKEwjj1OjegrrZAhWKg1QKHZ-WCicQjRx6BAgAEAY&amp;url=https://www.vialite.com/product/signals-intelligence-links/&amp;psig=AOvVaw0KoIavvL8BWQop7jnuU12u&amp;ust=1519406039250586" TargetMode="External"/><Relationship Id="rId3" Type="http://schemas.openxmlformats.org/officeDocument/2006/relationships/image" Target="../media/image26.jp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2ahUKEwiXjrCr9rnZAhUrilQKHQ4iAS8QjRx6BAgAEAY&amp;url=http://www.clarksvillemotorcycle.com/2018/01/23/biker-gangs-part-2/&amp;psig=AOvVaw20W_URdsQ6fKWAQM9Ews6Y&amp;ust=1519402707807490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g"/><Relationship Id="rId4" Type="http://schemas.openxmlformats.org/officeDocument/2006/relationships/hyperlink" Target="https://www.google.com/url?sa=i&amp;rct=j&amp;q=&amp;esrc=s&amp;source=images&amp;cd=&amp;cad=rja&amp;uact=8&amp;ved=2ahUKEwjzsrj677nZAhXCsVQKHQkhBzIQjRx6BAgAEAY&amp;url=https://www.rferl.org/a/ukraine-crimea-seizure-panicked-meeting/27569836.html&amp;psig=AOvVaw2jBiquqqyJvtdE2DkzjyWs&amp;ust=1519400792491138" TargetMode="External"/><Relationship Id="rId9" Type="http://schemas.openxmlformats.org/officeDocument/2006/relationships/image" Target="../media/image29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4450819"/>
            <a:ext cx="1524891" cy="1809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-53494"/>
            <a:ext cx="12193349" cy="4006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266" y="4668780"/>
            <a:ext cx="3869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Win   Transform   People</a:t>
            </a:r>
            <a:endParaRPr lang="en-US" sz="2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7096" y="4310901"/>
            <a:ext cx="850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100" dirty="0" smtClean="0"/>
              <a:t>SPECIAL </a:t>
            </a:r>
            <a:r>
              <a:rPr lang="en-US" sz="2600" b="1" spc="100" dirty="0"/>
              <a:t>OPERATIONS FORCES INDUSTRY </a:t>
            </a:r>
            <a:r>
              <a:rPr lang="en-US" sz="2600" b="1" spc="100" dirty="0" smtClean="0"/>
              <a:t>CONFERENCE</a:t>
            </a:r>
            <a:endParaRPr lang="en-US" sz="2600" b="1" spc="1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98913" y="4457020"/>
            <a:ext cx="0" cy="560981"/>
          </a:xfrm>
          <a:prstGeom prst="line">
            <a:avLst/>
          </a:prstGeom>
          <a:ln w="1936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0265" y="5469847"/>
            <a:ext cx="7930009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  <a:buNone/>
            </a:pPr>
            <a:r>
              <a:rPr lang="en-US" altLang="en-US" dirty="0" smtClean="0">
                <a:latin typeface="+mj-lt"/>
              </a:rPr>
              <a:t>Lisa Sanders </a:t>
            </a:r>
            <a:r>
              <a:rPr lang="en-US" altLang="en-US" sz="1800" i="1" dirty="0" smtClean="0">
                <a:latin typeface="+mn-lt"/>
              </a:rPr>
              <a:t>Director, Science and Technology</a:t>
            </a:r>
          </a:p>
        </p:txBody>
      </p:sp>
      <p:sp>
        <p:nvSpPr>
          <p:cNvPr id="3" name="Oval 2"/>
          <p:cNvSpPr/>
          <p:nvPr/>
        </p:nvSpPr>
        <p:spPr>
          <a:xfrm flipH="1">
            <a:off x="1462135" y="4905955"/>
            <a:ext cx="81381" cy="81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035859" y="4899033"/>
            <a:ext cx="81381" cy="81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6260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4450819"/>
            <a:ext cx="1524891" cy="1809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-53494"/>
            <a:ext cx="12193349" cy="4006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266" y="4668780"/>
            <a:ext cx="3869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Win   Transform   People</a:t>
            </a:r>
            <a:endParaRPr lang="en-US" sz="2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7096" y="4310901"/>
            <a:ext cx="8295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100" dirty="0" smtClean="0"/>
              <a:t>SPECIAL </a:t>
            </a:r>
            <a:r>
              <a:rPr lang="en-US" sz="2600" b="1" spc="100" dirty="0"/>
              <a:t>OPERATIONS FORCES INDUSTRY </a:t>
            </a:r>
            <a:r>
              <a:rPr lang="en-US" sz="2600" b="1" spc="100" dirty="0" smtClean="0"/>
              <a:t>CONFERENCE</a:t>
            </a:r>
            <a:endParaRPr lang="en-US" sz="2600" b="1" spc="1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98913" y="4457020"/>
            <a:ext cx="0" cy="560981"/>
          </a:xfrm>
          <a:prstGeom prst="line">
            <a:avLst/>
          </a:prstGeom>
          <a:ln w="1936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0266" y="5469847"/>
            <a:ext cx="7621536" cy="3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  <a:buNone/>
            </a:pPr>
            <a:r>
              <a:rPr lang="en-US" altLang="en-US" dirty="0" smtClean="0">
                <a:latin typeface="+mj-lt"/>
              </a:rPr>
              <a:t>Lisa Sanders </a:t>
            </a:r>
            <a:r>
              <a:rPr lang="en-US" altLang="en-US" sz="1800" i="1" dirty="0" smtClean="0">
                <a:latin typeface="+mn-lt"/>
              </a:rPr>
              <a:t>Director, Science and Technology</a:t>
            </a:r>
            <a:endParaRPr lang="en-US" altLang="en-US" sz="1800" i="1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flipH="1">
            <a:off x="1462135" y="4905955"/>
            <a:ext cx="81381" cy="81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035859" y="4899033"/>
            <a:ext cx="81381" cy="81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7182" y="5880176"/>
            <a:ext cx="9286946" cy="3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  <a:buNone/>
            </a:pPr>
            <a:r>
              <a:rPr lang="en-US" altLang="en-US" sz="2200" b="1" dirty="0" smtClean="0">
                <a:latin typeface="+mn-lt"/>
              </a:rPr>
              <a:t>FUTURES PROCESS/FUTURES FOUNDRY</a:t>
            </a:r>
            <a:endParaRPr lang="en-US" altLang="en-US" sz="2200" dirty="0">
              <a:latin typeface="+mn-lt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8620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0110" y="1232026"/>
            <a:ext cx="10424160" cy="494017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650" y="4057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/>
              <a:t>S&amp;T Futures Process</a:t>
            </a:r>
            <a:endParaRPr lang="en-US" sz="3200" b="1" spc="3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8945" y="2331673"/>
            <a:ext cx="8766810" cy="25603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A Foundational Process </a:t>
            </a:r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that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is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Flexible/Adaptable </a:t>
            </a:r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and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Provides a Framework</a:t>
            </a:r>
          </a:p>
          <a:p>
            <a:endParaRPr lang="en-US" sz="3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Iterations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Are Mission/Objective Focused </a:t>
            </a:r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and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Enable Brainstorming/Ideation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102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-11430"/>
            <a:ext cx="1218898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DISTRIBUTION A: APPROVED FOR PUBLIC RELEASE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37592" y="1104306"/>
            <a:ext cx="7596777" cy="1892626"/>
            <a:chOff x="99423" y="990600"/>
            <a:chExt cx="7596777" cy="1892626"/>
          </a:xfrm>
        </p:grpSpPr>
        <p:sp>
          <p:nvSpPr>
            <p:cNvPr id="4" name="3 Pentágono"/>
            <p:cNvSpPr/>
            <p:nvPr/>
          </p:nvSpPr>
          <p:spPr bwMode="auto">
            <a:xfrm>
              <a:off x="5881459" y="1524000"/>
              <a:ext cx="1814741" cy="1359226"/>
            </a:xfrm>
            <a:custGeom>
              <a:avLst/>
              <a:gdLst>
                <a:gd name="connsiteX0" fmla="*/ 1602 w 3647006"/>
                <a:gd name="connsiteY0" fmla="*/ 0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1602 w 3647006"/>
                <a:gd name="connsiteY8" fmla="*/ 0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2585606 w 3647006"/>
                <a:gd name="connsiteY8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2614270 w 3647006"/>
                <a:gd name="connsiteY4" fmla="*/ 1873144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7006" h="2070230">
                  <a:moveTo>
                    <a:pt x="2585606" y="295627"/>
                  </a:moveTo>
                  <a:lnTo>
                    <a:pt x="2611892" y="0"/>
                  </a:lnTo>
                  <a:lnTo>
                    <a:pt x="3647006" y="1035115"/>
                  </a:lnTo>
                  <a:lnTo>
                    <a:pt x="2611892" y="2070230"/>
                  </a:lnTo>
                  <a:cubicBezTo>
                    <a:pt x="2612685" y="2004535"/>
                    <a:pt x="2613477" y="1938839"/>
                    <a:pt x="2614270" y="1873144"/>
                  </a:cubicBezTo>
                  <a:cubicBezTo>
                    <a:pt x="2615131" y="1782413"/>
                    <a:pt x="1477277" y="1888767"/>
                    <a:pt x="1478138" y="1798036"/>
                  </a:cubicBezTo>
                  <a:cubicBezTo>
                    <a:pt x="1477277" y="1429353"/>
                    <a:pt x="1476417" y="1060670"/>
                    <a:pt x="1475556" y="691987"/>
                  </a:cubicBezTo>
                  <a:lnTo>
                    <a:pt x="1602" y="691987"/>
                  </a:lnTo>
                  <a:lnTo>
                    <a:pt x="0" y="232306"/>
                  </a:lnTo>
                  <a:lnTo>
                    <a:pt x="2585606" y="295627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>
                <a:solidFill>
                  <a:prstClr val="black"/>
                </a:solidFill>
              </a:endParaRPr>
            </a:p>
          </p:txBody>
        </p:sp>
        <p:sp>
          <p:nvSpPr>
            <p:cNvPr id="5" name="18 Rectángulo"/>
            <p:cNvSpPr/>
            <p:nvPr/>
          </p:nvSpPr>
          <p:spPr>
            <a:xfrm>
              <a:off x="5635276" y="2007593"/>
              <a:ext cx="1209541" cy="1815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Results</a:t>
              </a:r>
              <a:endParaRPr lang="es-SV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9423" y="990600"/>
              <a:ext cx="3618414" cy="461665"/>
              <a:chOff x="99423" y="990600"/>
              <a:chExt cx="3618414" cy="4616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26948" y="990600"/>
                <a:ext cx="339088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000" b="1" dirty="0">
                    <a:solidFill>
                      <a:srgbClr val="9BE25D"/>
                    </a:solidFill>
                  </a:rPr>
                  <a:t> </a:t>
                </a:r>
                <a:r>
                  <a:rPr lang="en-US" sz="2400" b="1" dirty="0">
                    <a:solidFill>
                      <a:srgbClr val="9BE25D"/>
                    </a:solidFill>
                  </a:rPr>
                  <a:t>Results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423" y="990600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9BE25D"/>
                    </a:solidFill>
                    <a:latin typeface="FontAwesome" pitchFamily="2" charset="0"/>
                  </a:rPr>
                  <a:t>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231478" y="848135"/>
            <a:ext cx="7131980" cy="1863792"/>
            <a:chOff x="457214" y="734429"/>
            <a:chExt cx="7131980" cy="1863792"/>
          </a:xfrm>
        </p:grpSpPr>
        <p:sp>
          <p:nvSpPr>
            <p:cNvPr id="10" name="TextBox 9"/>
            <p:cNvSpPr txBox="1"/>
            <p:nvPr/>
          </p:nvSpPr>
          <p:spPr>
            <a:xfrm>
              <a:off x="573027" y="1428670"/>
              <a:ext cx="2307954" cy="1169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MATERIEL </a:t>
              </a:r>
            </a:p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APPROACHES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Leap Ahead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Asymmetric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Divergent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886417" y="734429"/>
              <a:ext cx="702777" cy="702962"/>
              <a:chOff x="2570822" y="2884367"/>
              <a:chExt cx="702777" cy="702962"/>
            </a:xfrm>
            <a:effectLst/>
          </p:grpSpPr>
          <p:sp>
            <p:nvSpPr>
              <p:cNvPr id="13" name="Teardrop 12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solidFill>
                <a:srgbClr val="9BE2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548235"/>
                    </a:solidFill>
                    <a:latin typeface="FontAwesome" pitchFamily="2" charset="0"/>
                  </a:rPr>
                  <a:t>1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14" y="1443265"/>
              <a:ext cx="277399" cy="33479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723851" y="1266545"/>
            <a:ext cx="6344167" cy="1431328"/>
            <a:chOff x="1985682" y="1152839"/>
            <a:chExt cx="6344167" cy="1431328"/>
          </a:xfrm>
        </p:grpSpPr>
        <p:grpSp>
          <p:nvGrpSpPr>
            <p:cNvPr id="16" name="Group 15"/>
            <p:cNvGrpSpPr/>
            <p:nvPr/>
          </p:nvGrpSpPr>
          <p:grpSpPr>
            <a:xfrm>
              <a:off x="7627072" y="1152839"/>
              <a:ext cx="702777" cy="702962"/>
              <a:chOff x="2570822" y="2884367"/>
              <a:chExt cx="702777" cy="702962"/>
            </a:xfrm>
            <a:effectLst/>
          </p:grpSpPr>
          <p:sp>
            <p:nvSpPr>
              <p:cNvPr id="19" name="Teardrop 18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solidFill>
                <a:srgbClr val="9BE2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548235"/>
                    </a:solidFill>
                    <a:latin typeface="FontAwesome" pitchFamily="2" charset="0"/>
                  </a:rPr>
                  <a:t>2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00696" y="1414616"/>
              <a:ext cx="2019407" cy="1169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NON-MATERIEL </a:t>
              </a:r>
            </a:p>
            <a:p>
              <a:pPr marL="111125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Policy, Authority </a:t>
              </a:r>
            </a:p>
            <a:p>
              <a:pPr marL="111125" algn="just"/>
              <a:r>
                <a:rPr lang="en-US" sz="1400" b="1" dirty="0">
                  <a:solidFill>
                    <a:prstClr val="white"/>
                  </a:solidFill>
                </a:rPr>
                <a:t>   &amp; Doctrine</a:t>
              </a:r>
            </a:p>
            <a:p>
              <a:pPr marL="111125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Assess &amp; Describe </a:t>
              </a:r>
            </a:p>
            <a:p>
              <a:pPr marL="111125" algn="just"/>
              <a:r>
                <a:rPr lang="en-US" sz="1400" b="1" dirty="0">
                  <a:solidFill>
                    <a:prstClr val="white"/>
                  </a:solidFill>
                </a:rPr>
                <a:t>    Impact/Opportunity</a:t>
              </a:r>
              <a:endParaRPr lang="en-US" sz="1400" b="1" dirty="0">
                <a:solidFill>
                  <a:srgbClr val="9BE25D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5682" y="1443265"/>
              <a:ext cx="280329" cy="3383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01466" y="1538714"/>
            <a:ext cx="4550289" cy="1384995"/>
            <a:chOff x="3963297" y="1425007"/>
            <a:chExt cx="4550289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7810809" y="2071939"/>
              <a:ext cx="702777" cy="702962"/>
              <a:chOff x="2570822" y="2884367"/>
              <a:chExt cx="702777" cy="702962"/>
            </a:xfrm>
            <a:effectLst/>
          </p:grpSpPr>
          <p:sp>
            <p:nvSpPr>
              <p:cNvPr id="25" name="Teardrop 24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solidFill>
                <a:srgbClr val="9BE2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548235"/>
                    </a:solidFill>
                    <a:latin typeface="FontAwesome" pitchFamily="2" charset="0"/>
                  </a:rPr>
                  <a:t>3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093433" y="1425007"/>
              <a:ext cx="2013719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NEW PROBLEM </a:t>
              </a:r>
            </a:p>
            <a:p>
              <a:pPr algn="just"/>
              <a:r>
                <a:rPr lang="en-US" sz="1400" b="1" dirty="0">
                  <a:solidFill>
                    <a:srgbClr val="9BE25D"/>
                  </a:solidFill>
                </a:rPr>
                <a:t>   IDENTIFICATION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Opportunity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Threat</a:t>
              </a:r>
            </a:p>
            <a:p>
              <a:pPr marL="231775" indent="-120650" algn="just">
                <a:buFont typeface="Wingdings" panose="05000000000000000000" pitchFamily="2" charset="2"/>
                <a:buChar char="§"/>
              </a:pPr>
              <a:r>
                <a:rPr lang="en-US" sz="1400" b="1" dirty="0">
                  <a:solidFill>
                    <a:prstClr val="white"/>
                  </a:solidFill>
                </a:rPr>
                <a:t> Follow-on </a:t>
              </a:r>
            </a:p>
            <a:p>
              <a:pPr marL="111125" algn="just"/>
              <a:r>
                <a:rPr lang="en-US" sz="1400" b="1" dirty="0">
                  <a:solidFill>
                    <a:prstClr val="white"/>
                  </a:solidFill>
                </a:rPr>
                <a:t>    Analysis</a:t>
              </a:r>
              <a:endParaRPr lang="en-US" sz="1400" b="1" dirty="0">
                <a:solidFill>
                  <a:srgbClr val="9BE25D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3297" y="1443265"/>
              <a:ext cx="280329" cy="33832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29738" y="2512564"/>
            <a:ext cx="6690231" cy="1030142"/>
            <a:chOff x="91569" y="2398858"/>
            <a:chExt cx="6690231" cy="1030142"/>
          </a:xfrm>
        </p:grpSpPr>
        <p:sp>
          <p:nvSpPr>
            <p:cNvPr id="29" name="4 Rectángulo"/>
            <p:cNvSpPr/>
            <p:nvPr/>
          </p:nvSpPr>
          <p:spPr bwMode="auto">
            <a:xfrm>
              <a:off x="5225391" y="2398858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7" h="2070230">
                  <a:moveTo>
                    <a:pt x="0" y="0"/>
                  </a:moveTo>
                  <a:lnTo>
                    <a:pt x="3127847" y="0"/>
                  </a:lnTo>
                  <a:lnTo>
                    <a:pt x="3127847" y="2070230"/>
                  </a:lnTo>
                  <a:lnTo>
                    <a:pt x="1473957" y="2070230"/>
                  </a:lnTo>
                  <a:lnTo>
                    <a:pt x="1473957" y="998185"/>
                  </a:lnTo>
                  <a:lnTo>
                    <a:pt x="0" y="998185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>
                <a:solidFill>
                  <a:prstClr val="black"/>
                </a:solidFill>
              </a:endParaRPr>
            </a:p>
          </p:txBody>
        </p:sp>
        <p:sp>
          <p:nvSpPr>
            <p:cNvPr id="30" name="18 Rectángulo"/>
            <p:cNvSpPr/>
            <p:nvPr/>
          </p:nvSpPr>
          <p:spPr>
            <a:xfrm>
              <a:off x="5225391" y="2676152"/>
              <a:ext cx="1431196" cy="2375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CONSIDERATION </a:t>
              </a:r>
            </a:p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        4</a:t>
              </a:r>
              <a:endParaRPr lang="es-SV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1569" y="2743200"/>
              <a:ext cx="4292576" cy="478600"/>
              <a:chOff x="91569" y="2799393"/>
              <a:chExt cx="4292576" cy="47860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74018" y="2816328"/>
                <a:ext cx="4010127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b="1" dirty="0">
                    <a:solidFill>
                      <a:srgbClr val="FFD63B"/>
                    </a:solidFill>
                  </a:rPr>
                  <a:t>Rapidly Changing Technology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569" y="2799393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D63B"/>
                    </a:solidFill>
                    <a:latin typeface="FontAwesome" pitchFamily="2" charset="0"/>
                  </a:rPr>
                  <a:t>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830832" y="3274564"/>
            <a:ext cx="6155736" cy="1030142"/>
            <a:chOff x="92664" y="3160858"/>
            <a:chExt cx="6155736" cy="1030142"/>
          </a:xfrm>
        </p:grpSpPr>
        <p:sp>
          <p:nvSpPr>
            <p:cNvPr id="35" name="6 Rectángulo"/>
            <p:cNvSpPr/>
            <p:nvPr/>
          </p:nvSpPr>
          <p:spPr bwMode="auto">
            <a:xfrm>
              <a:off x="4691991" y="3160858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8" h="2070230">
                  <a:moveTo>
                    <a:pt x="0" y="0"/>
                  </a:moveTo>
                  <a:lnTo>
                    <a:pt x="3127848" y="0"/>
                  </a:lnTo>
                  <a:lnTo>
                    <a:pt x="3127848" y="2070230"/>
                  </a:lnTo>
                  <a:lnTo>
                    <a:pt x="1473956" y="2070230"/>
                  </a:lnTo>
                  <a:lnTo>
                    <a:pt x="1473956" y="695093"/>
                  </a:lnTo>
                  <a:lnTo>
                    <a:pt x="0" y="695093"/>
                  </a:lnTo>
                  <a:close/>
                </a:path>
              </a:pathLst>
            </a:custGeom>
            <a:solidFill>
              <a:srgbClr val="41B0C2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>
                <a:solidFill>
                  <a:prstClr val="black"/>
                </a:solidFill>
              </a:endParaRPr>
            </a:p>
          </p:txBody>
        </p:sp>
        <p:sp>
          <p:nvSpPr>
            <p:cNvPr id="36" name="18 Rectángulo"/>
            <p:cNvSpPr/>
            <p:nvPr/>
          </p:nvSpPr>
          <p:spPr>
            <a:xfrm>
              <a:off x="4657723" y="3429212"/>
              <a:ext cx="1441821" cy="1750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CONSIDERATION</a:t>
              </a:r>
            </a:p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         3</a:t>
              </a:r>
              <a:endParaRPr lang="es-SV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2664" y="3440482"/>
              <a:ext cx="3678906" cy="469391"/>
              <a:chOff x="80138" y="3477520"/>
              <a:chExt cx="3678906" cy="469391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68156" y="3485246"/>
                <a:ext cx="339088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b="1" dirty="0">
                    <a:solidFill>
                      <a:srgbClr val="6FDAEC"/>
                    </a:solidFill>
                  </a:rPr>
                  <a:t>Changing Environments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0138" y="3477520"/>
                <a:ext cx="3850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6FDAEC"/>
                    </a:solidFill>
                    <a:latin typeface="FontAwesome" pitchFamily="2" charset="0"/>
                  </a:rPr>
                  <a:t>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819591" y="3960364"/>
            <a:ext cx="5478838" cy="1146008"/>
            <a:chOff x="81423" y="3846658"/>
            <a:chExt cx="5478838" cy="1146008"/>
          </a:xfrm>
        </p:grpSpPr>
        <p:sp>
          <p:nvSpPr>
            <p:cNvPr id="41" name="7 Rectángulo"/>
            <p:cNvSpPr/>
            <p:nvPr/>
          </p:nvSpPr>
          <p:spPr bwMode="auto">
            <a:xfrm>
              <a:off x="4003852" y="3846658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7" h="2070230">
                  <a:moveTo>
                    <a:pt x="0" y="0"/>
                  </a:moveTo>
                  <a:lnTo>
                    <a:pt x="3127847" y="0"/>
                  </a:lnTo>
                  <a:lnTo>
                    <a:pt x="3127847" y="2070230"/>
                  </a:lnTo>
                  <a:lnTo>
                    <a:pt x="1473955" y="2070230"/>
                  </a:lnTo>
                  <a:lnTo>
                    <a:pt x="1473955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solidFill>
                  <a:prstClr val="black"/>
                </a:solidFill>
              </a:endParaRPr>
            </a:p>
          </p:txBody>
        </p:sp>
        <p:sp>
          <p:nvSpPr>
            <p:cNvPr id="42" name="18 Rectángulo"/>
            <p:cNvSpPr/>
            <p:nvPr/>
          </p:nvSpPr>
          <p:spPr>
            <a:xfrm>
              <a:off x="3946340" y="4105056"/>
              <a:ext cx="1486646" cy="2203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CONSIDERATION</a:t>
              </a:r>
            </a:p>
            <a:p>
              <a:pPr algn="ctr"/>
              <a:r>
                <a:rPr lang="es-MX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       2</a:t>
              </a:r>
              <a:endParaRPr lang="es-SV" sz="1600" b="1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1423" y="4161669"/>
              <a:ext cx="4054663" cy="830997"/>
              <a:chOff x="80997" y="4221066"/>
              <a:chExt cx="4054663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73260" y="4221066"/>
                <a:ext cx="376240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b="1" dirty="0">
                    <a:solidFill>
                      <a:srgbClr val="7D97A7"/>
                    </a:solidFill>
                  </a:rPr>
                  <a:t>Varying Mission Objective</a:t>
                </a:r>
              </a:p>
              <a:p>
                <a:r>
                  <a:rPr lang="en-US" sz="2400" b="1" dirty="0">
                    <a:solidFill>
                      <a:srgbClr val="7D97A7"/>
                    </a:solidFill>
                  </a:rPr>
                  <a:t>(Measures of Success)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0997" y="4226981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7D97A7"/>
                    </a:solidFill>
                    <a:latin typeface="FontAwesome" pitchFamily="2" charset="0"/>
                  </a:rPr>
                  <a:t>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827299" y="4686356"/>
            <a:ext cx="4819162" cy="1294750"/>
            <a:chOff x="89131" y="4572650"/>
            <a:chExt cx="4819162" cy="1294750"/>
          </a:xfrm>
        </p:grpSpPr>
        <p:sp>
          <p:nvSpPr>
            <p:cNvPr id="47" name="8 Rectángulo"/>
            <p:cNvSpPr/>
            <p:nvPr/>
          </p:nvSpPr>
          <p:spPr bwMode="auto">
            <a:xfrm>
              <a:off x="3359971" y="4572650"/>
              <a:ext cx="1548322" cy="1030142"/>
            </a:xfrm>
            <a:prstGeom prst="rect">
              <a:avLst/>
            </a:prstGeom>
            <a:solidFill>
              <a:srgbClr val="F2583A"/>
            </a:solidFill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>
                <a:solidFill>
                  <a:prstClr val="black"/>
                </a:solidFill>
              </a:endParaRPr>
            </a:p>
          </p:txBody>
        </p:sp>
        <p:sp>
          <p:nvSpPr>
            <p:cNvPr id="48" name="18 Rectángulo"/>
            <p:cNvSpPr/>
            <p:nvPr/>
          </p:nvSpPr>
          <p:spPr>
            <a:xfrm>
              <a:off x="3196488" y="4873012"/>
              <a:ext cx="1667058" cy="13297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CONSIDERATION </a:t>
              </a:r>
            </a:p>
            <a:p>
              <a:pPr algn="ctr"/>
              <a:r>
                <a:rPr lang="es-MX" sz="1600" b="1" cap="all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         1</a:t>
              </a:r>
              <a:endParaRPr lang="es-SV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9131" y="5036403"/>
              <a:ext cx="3486348" cy="830997"/>
              <a:chOff x="79083" y="5036403"/>
              <a:chExt cx="3486348" cy="83099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52343" y="5036403"/>
                <a:ext cx="3213088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b="1" dirty="0">
                    <a:solidFill>
                      <a:srgbClr val="FF8569"/>
                    </a:solidFill>
                  </a:rPr>
                  <a:t>Changing Strategic Conditions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9083" y="5036651"/>
                <a:ext cx="3818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8569"/>
                    </a:solidFill>
                    <a:latin typeface="FontAwesome" pitchFamily="2" charset="0"/>
                  </a:rPr>
                  <a:t></a:t>
                </a: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5601406" y="6415931"/>
            <a:ext cx="88357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>
                <a:solidFill>
                  <a:prstClr val="white">
                    <a:lumMod val="75000"/>
                  </a:prstClr>
                </a:solidFill>
              </a:rPr>
              <a:t>Designed by PresentationGo.com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3017" y="4057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spc="300" dirty="0">
                <a:solidFill>
                  <a:srgbClr val="FFC000"/>
                </a:solidFill>
              </a:rPr>
              <a:t>S&amp;T Futures Process</a:t>
            </a:r>
          </a:p>
        </p:txBody>
      </p:sp>
      <p:sp>
        <p:nvSpPr>
          <p:cNvPr id="55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7565" y="6611639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865" y="104027"/>
            <a:ext cx="12192001" cy="0"/>
          </a:xfrm>
          <a:prstGeom prst="line">
            <a:avLst/>
          </a:prstGeom>
          <a:ln w="228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179051" y="-9842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8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0110" y="1232026"/>
            <a:ext cx="10424160" cy="494017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5955" y="3109062"/>
            <a:ext cx="11767589" cy="33793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650" y="4057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prstClr val="black"/>
                </a:solidFill>
              </a:rPr>
              <a:t>SOF Futures Foundry Events</a:t>
            </a:r>
            <a:endParaRPr lang="en-US" sz="3200" b="1" spc="3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73" y="3626957"/>
            <a:ext cx="2712303" cy="841169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054455"/>
            <a:ext cx="11767589" cy="33793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2742" y="1270975"/>
            <a:ext cx="9962917" cy="5144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>
                <a:solidFill>
                  <a:srgbClr val="FFC000"/>
                </a:solidFill>
                <a:latin typeface="+mn-lt"/>
              </a:rPr>
              <a:t>SOF </a:t>
            </a:r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>Futures Foundry Events use a Design Thinking Approach to Explore Concepts from Future Technology Areas and how they Impact Potential Missions for Future SOF Operators</a:t>
            </a:r>
            <a:br>
              <a:rPr lang="en-US" sz="2800" b="1" dirty="0" smtClean="0">
                <a:solidFill>
                  <a:srgbClr val="FFC00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Inaugural SOF Futures Foundry Event Took Place In October 2017</a:t>
            </a:r>
          </a:p>
          <a:p>
            <a:pPr algn="l"/>
            <a:endParaRPr lang="en-US" sz="1200" b="1" dirty="0">
              <a:solidFill>
                <a:srgbClr val="FFC000"/>
              </a:solidFill>
              <a:latin typeface="+mn-lt"/>
            </a:endParaRPr>
          </a:p>
          <a:p>
            <a:pPr marL="2914650" indent="-2914650" algn="l"/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>	Incorporated Design Thinking</a:t>
            </a:r>
          </a:p>
          <a:p>
            <a:pPr marL="2914650" indent="-2914650" algn="l"/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>	Leveraged Diverse Participants</a:t>
            </a:r>
          </a:p>
          <a:p>
            <a:pPr algn="l"/>
            <a:endParaRPr lang="en-US" sz="1200" b="1" dirty="0">
              <a:solidFill>
                <a:prstClr val="black"/>
              </a:solidFill>
              <a:latin typeface="+mn-lt"/>
            </a:endParaRPr>
          </a:p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Using 2 SOF Mission Scenarios, Identified 24 Futures Concepts </a:t>
            </a:r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>and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Associated Sub-concepts/key Technologies with the Potential to Revolutionize SOF Missions 10-15 Years in the Future</a:t>
            </a: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C:\Users\barrenb1\AppData\Local\Microsoft\Windows\Temporary Internet Files\Content.Outlook\WOYZLJBA\17-03349_Soldier_Robot74 (2).jpg"/>
          <p:cNvPicPr/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2"/>
          <a:stretch/>
        </p:blipFill>
        <p:spPr bwMode="auto">
          <a:xfrm flipH="1">
            <a:off x="10404574" y="959758"/>
            <a:ext cx="1791236" cy="212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110" y="1232026"/>
            <a:ext cx="10424160" cy="494017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650" y="40576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prstClr val="black"/>
                </a:solidFill>
              </a:rPr>
              <a:t>SOF “Futures Foundry” Event</a:t>
            </a:r>
            <a:endParaRPr lang="en-US" sz="3200" b="1" spc="3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4440" y="1370698"/>
            <a:ext cx="8538210" cy="454536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Next Futures Foundry Event is Scheduled to take Place 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in June 2018</a:t>
            </a:r>
          </a:p>
          <a:p>
            <a:pPr marL="228600" indent="-2286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Will Incorporate Design Thinking and Leverage Diverse, </a:t>
            </a:r>
            <a:br>
              <a:rPr lang="en-US" sz="2400" b="1" dirty="0" smtClean="0">
                <a:solidFill>
                  <a:srgbClr val="FFC00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Non-traditional Participants</a:t>
            </a:r>
          </a:p>
          <a:p>
            <a:pPr marL="228600" indent="-2286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  <a:latin typeface="+mn-lt"/>
              </a:rPr>
              <a:t>Hyper Enabled Operator is Embedded Within this Construct</a:t>
            </a:r>
          </a:p>
          <a:p>
            <a:endParaRPr lang="en-US" sz="1100" b="1" dirty="0">
              <a:solidFill>
                <a:prstClr val="black"/>
              </a:solidFill>
            </a:endParaRPr>
          </a:p>
          <a:p>
            <a:pPr algn="l"/>
            <a:r>
              <a:rPr lang="en-US" sz="2800" b="1" dirty="0">
                <a:solidFill>
                  <a:srgbClr val="FFC000"/>
                </a:solidFill>
                <a:latin typeface="+mn-lt"/>
              </a:rPr>
              <a:t>New</a:t>
            </a:r>
            <a:r>
              <a:rPr lang="en-US" sz="2800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Set Of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SOF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Mission Scenarios,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that are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Based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on the </a:t>
            </a:r>
            <a:r>
              <a:rPr lang="en-US" sz="2800" b="1" dirty="0">
                <a:solidFill>
                  <a:srgbClr val="FFC000"/>
                </a:solidFill>
                <a:latin typeface="+mn-lt"/>
              </a:rPr>
              <a:t>Future Operating Environment,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will be used to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Identify Key Technologies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with the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Potential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to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Revolutionize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SOF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Missions </a:t>
            </a:r>
            <a:r>
              <a:rPr lang="en-US" sz="2800" b="1" dirty="0">
                <a:solidFill>
                  <a:srgbClr val="FFC000"/>
                </a:solidFill>
                <a:latin typeface="+mn-lt"/>
              </a:rPr>
              <a:t>5-10 Years </a:t>
            </a:r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>in the Future</a:t>
            </a:r>
            <a:endParaRPr lang="en-US" sz="2400" b="1" dirty="0" smtClean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9" name="Picture 8" descr="C:\Users\barrenb1\AppData\Local\Microsoft\Windows\Temporary Internet Files\Content.Outlook\WOYZLJBA\17-03349_Soldier_Robot74 (2).jpg"/>
          <p:cNvPicPr/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/>
          <a:stretch/>
        </p:blipFill>
        <p:spPr bwMode="auto">
          <a:xfrm flipH="1">
            <a:off x="9076140" y="1565008"/>
            <a:ext cx="3108240" cy="380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43970" y="736583"/>
            <a:ext cx="47479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spc="50" dirty="0">
                <a:ln w="1143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" y="459432"/>
            <a:ext cx="1746272" cy="21194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583140"/>
            <a:ext cx="4114800" cy="365125"/>
          </a:xfrm>
        </p:spPr>
        <p:txBody>
          <a:bodyPr/>
          <a:lstStyle/>
          <a:p>
            <a:r>
              <a:rPr lang="en-US" sz="1000" dirty="0" smtClean="0">
                <a:solidFill>
                  <a:prstClr val="white"/>
                </a:solidFill>
              </a:rPr>
              <a:t>DISTRIBUTION A: APPROVED FOR PUBLIC RELEASE</a:t>
            </a:r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8" y="4450819"/>
            <a:ext cx="1524891" cy="1809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-53494"/>
            <a:ext cx="12193349" cy="4006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86615" y="-16033"/>
            <a:ext cx="100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266" y="4668780"/>
            <a:ext cx="3869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Win   Transform   People</a:t>
            </a:r>
            <a:endParaRPr lang="en-US" sz="2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7096" y="4310901"/>
            <a:ext cx="8375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100" dirty="0" smtClean="0"/>
              <a:t>SPECIAL </a:t>
            </a:r>
            <a:r>
              <a:rPr lang="en-US" sz="2600" b="1" spc="100" dirty="0"/>
              <a:t>OPERATIONS FORCES INDUSTRY </a:t>
            </a:r>
            <a:r>
              <a:rPr lang="en-US" sz="2600" b="1" spc="100" dirty="0" smtClean="0"/>
              <a:t>CONFERENCE</a:t>
            </a:r>
            <a:endParaRPr lang="en-US" sz="2600" b="1" spc="1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98913" y="4457020"/>
            <a:ext cx="0" cy="560981"/>
          </a:xfrm>
          <a:prstGeom prst="line">
            <a:avLst/>
          </a:prstGeom>
          <a:ln w="1936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0266" y="5469847"/>
            <a:ext cx="7621536" cy="3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  <a:buNone/>
            </a:pPr>
            <a:r>
              <a:rPr lang="en-US" altLang="en-US" dirty="0" smtClean="0">
                <a:latin typeface="+mj-lt"/>
              </a:rPr>
              <a:t>COL Michael McGuire </a:t>
            </a:r>
            <a:r>
              <a:rPr lang="en-US" altLang="en-US" sz="1800" i="1" dirty="0" smtClean="0">
                <a:latin typeface="+mn-lt"/>
              </a:rPr>
              <a:t>Director, Combat Developments</a:t>
            </a:r>
            <a:endParaRPr lang="en-US" altLang="en-US" sz="1800" i="1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flipH="1">
            <a:off x="1462135" y="4905955"/>
            <a:ext cx="81381" cy="81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035859" y="4899033"/>
            <a:ext cx="81381" cy="813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7182" y="5880176"/>
            <a:ext cx="9286946" cy="3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  <a:buNone/>
            </a:pPr>
            <a:r>
              <a:rPr lang="en-US" altLang="en-US" sz="2200" b="1" dirty="0" smtClean="0">
                <a:latin typeface="+mn-lt"/>
              </a:rPr>
              <a:t>FUTURE OPERATING ENVIRONMENT</a:t>
            </a:r>
            <a:endParaRPr lang="en-US" altLang="en-US" sz="2200" dirty="0">
              <a:latin typeface="+mn-lt"/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611639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1282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0110" y="844829"/>
            <a:ext cx="10424160" cy="57250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5850" y="370840"/>
            <a:ext cx="10058400" cy="6680200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0352" y="1731264"/>
            <a:ext cx="3986784" cy="3950208"/>
          </a:xfrm>
          <a:prstGeom prst="rect">
            <a:avLst/>
          </a:prstGeom>
          <a:blipFill dpi="0" rotWithShape="1">
            <a:blip r:embed="rId4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950" y="1056762"/>
            <a:ext cx="8663940" cy="5324535"/>
          </a:xfrm>
          <a:prstGeom prst="rect">
            <a:avLst/>
          </a:prstGeom>
          <a:noFill/>
        </p:spPr>
        <p:txBody>
          <a:bodyPr wrap="square" lIns="45720" rIns="914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The Future Operating Environment is a world of  “Convergence”: the point where the gap between non-state and state actor capabilities diminishes and the threat to force and mission success increases significantly.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SOF’s “Bold Ambitions” are to be more:</a:t>
            </a:r>
          </a:p>
          <a:p>
            <a:pPr marL="1257300" indent="-12573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	1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) AVAILABLE: </a:t>
            </a: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 Agile 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and mobile enough to be decisive</a:t>
            </a:r>
          </a:p>
          <a:p>
            <a:pPr marL="1257300" indent="-12573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	2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) INVISIBLE: </a:t>
            </a: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 Deny 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the ability to obtain decisive information</a:t>
            </a:r>
          </a:p>
          <a:p>
            <a:pPr marL="1257300" indent="-12573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	3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) OMNISCIENT: </a:t>
            </a: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 Maintain 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information overmatch</a:t>
            </a:r>
          </a:p>
          <a:p>
            <a:pPr marL="1257300" indent="-12573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	4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) INVULNERABLE: </a:t>
            </a: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 Defeat 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lethal and targeting capabilities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Special </a:t>
            </a: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Operations Forces </a:t>
            </a:r>
            <a:r>
              <a:rPr lang="en-US" sz="2000" b="1" u="sng" dirty="0">
                <a:solidFill>
                  <a:prstClr val="white"/>
                </a:solidFill>
                <a:cs typeface="Arial" charset="0"/>
              </a:rPr>
              <a:t>missions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 will not significantly change, </a:t>
            </a: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en-US" sz="2000" b="1" dirty="0" smtClean="0">
                <a:solidFill>
                  <a:prstClr val="white"/>
                </a:solidFill>
                <a:cs typeface="Arial" charset="0"/>
              </a:rPr>
            </a:b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but 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the </a:t>
            </a:r>
            <a:r>
              <a:rPr lang="en-US" sz="2000" b="1" u="sng" dirty="0">
                <a:solidFill>
                  <a:prstClr val="white"/>
                </a:solidFill>
                <a:cs typeface="Arial" charset="0"/>
              </a:rPr>
              <a:t>environment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 in which they are conducted is, and will continue, </a:t>
            </a: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en-US" sz="2000" b="1" dirty="0" smtClean="0">
                <a:solidFill>
                  <a:prstClr val="white"/>
                </a:solidFill>
                <a:cs typeface="Arial" charset="0"/>
              </a:rPr>
            </a:b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to </a:t>
            </a:r>
            <a:r>
              <a:rPr lang="en-US" sz="2000" b="1" dirty="0">
                <a:solidFill>
                  <a:prstClr val="white"/>
                </a:solidFill>
                <a:cs typeface="Arial" charset="0"/>
              </a:rPr>
              <a:t>change significantly</a:t>
            </a:r>
            <a:r>
              <a:rPr lang="en-US" sz="2000" b="1" dirty="0" smtClean="0">
                <a:solidFill>
                  <a:prstClr val="white"/>
                </a:solidFill>
                <a:cs typeface="Arial" charset="0"/>
              </a:rPr>
              <a:t>.</a:t>
            </a: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5900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pc="300" dirty="0">
                <a:solidFill>
                  <a:prstClr val="black"/>
                </a:solidFill>
              </a:rPr>
              <a:t>Future Operating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9294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1672046" y="2016035"/>
            <a:ext cx="2468880" cy="2869474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644537" y="2016035"/>
            <a:ext cx="2468880" cy="286947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534297" y="2016035"/>
            <a:ext cx="2468880" cy="2869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046" y="1646703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8091" y="1646703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Trends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3177" y="2542903"/>
            <a:ext cx="2525486" cy="158496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175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68" y="2219737"/>
            <a:ext cx="369347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Unrelenting, far-reaching transformation that disorders beliefs and weakens traditions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2782" y="3615129"/>
            <a:ext cx="3780558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Constraint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Institutional inadequacies, weakening global institutions, increased competition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3176" y="4185370"/>
            <a:ext cx="252548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Convergence</a:t>
            </a:r>
          </a:p>
        </p:txBody>
      </p:sp>
      <p:pic>
        <p:nvPicPr>
          <p:cNvPr id="1032" name="Picture 8" descr="Image result for Chao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28" y="2045303"/>
            <a:ext cx="814254" cy="4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ao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47" y="3050804"/>
            <a:ext cx="823113" cy="5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eakening global institution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26" y="4367981"/>
            <a:ext cx="799660" cy="4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49995" y="1675970"/>
            <a:ext cx="21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Notional Missions</a:t>
            </a:r>
          </a:p>
        </p:txBody>
      </p:sp>
      <p:sp>
        <p:nvSpPr>
          <p:cNvPr id="20" name="Footer Placeholder 4"/>
          <p:cNvSpPr txBox="1">
            <a:spLocks/>
          </p:cNvSpPr>
          <p:nvPr/>
        </p:nvSpPr>
        <p:spPr>
          <a:xfrm>
            <a:off x="4191000" y="659170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DISTRIBUTION A: APPROVED FOR PUBLIC RELEASE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3650" y="405760"/>
            <a:ext cx="12192001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Operating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1274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80110" y="1232026"/>
            <a:ext cx="10424160" cy="494017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evron 2"/>
          <p:cNvSpPr/>
          <p:nvPr/>
        </p:nvSpPr>
        <p:spPr>
          <a:xfrm>
            <a:off x="1672046" y="2244635"/>
            <a:ext cx="2468880" cy="2869474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72782" y="2244635"/>
            <a:ext cx="2468880" cy="286947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534297" y="2244635"/>
            <a:ext cx="2468880" cy="2869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046" y="1850404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cs typeface="Arial" charset="0"/>
              </a:rPr>
              <a:t>Themes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2803" y="1850404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cs typeface="Arial" charset="0"/>
              </a:rPr>
              <a:t>Trends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3177" y="2873103"/>
            <a:ext cx="2525486" cy="158496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175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0417" y="4215764"/>
            <a:ext cx="267220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Resource Realities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Defense budgets and capacity declines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8025" y="3720185"/>
            <a:ext cx="277191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Urbanization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Cities become dominant terrain feature</a:t>
            </a:r>
          </a:p>
        </p:txBody>
      </p:sp>
      <p:pic>
        <p:nvPicPr>
          <p:cNvPr id="1032" name="Picture 8" descr="Image result for Chao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11" y="2273903"/>
            <a:ext cx="814254" cy="4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ao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83" y="3383023"/>
            <a:ext cx="823113" cy="5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eakening global institution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43" y="4629632"/>
            <a:ext cx="799660" cy="4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10743" y="4735803"/>
            <a:ext cx="277803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Institutional Limitations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Legacy systems constrain Special Forces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4621" y="3211323"/>
            <a:ext cx="260279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State Competition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Nations compete short of war globally</a:t>
            </a:r>
          </a:p>
        </p:txBody>
      </p:sp>
      <p:pic>
        <p:nvPicPr>
          <p:cNvPr id="2054" name="Picture 6" descr="Image result for proxy war ches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19" y="3190748"/>
            <a:ext cx="782440" cy="4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echnology proliferati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73" y="2273902"/>
            <a:ext cx="837852" cy="4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mhttp-ssl-62992.nexcesscdn.net/wp-content/uploads/2017/06/590shutterstock_14113311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41" y="2718174"/>
            <a:ext cx="787517" cy="4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egacities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3083" y="3713521"/>
            <a:ext cx="782441" cy="4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eclining government budge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12" y="4130771"/>
            <a:ext cx="730298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bureaucracy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22" y="4584465"/>
            <a:ext cx="654160" cy="4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55744" y="1850404"/>
            <a:ext cx="21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cs typeface="Arial" charset="0"/>
              </a:rPr>
              <a:t>Notional Missions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8160" y="2213810"/>
            <a:ext cx="276061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Technology Proliferation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Equal access across markets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0417" y="2702927"/>
            <a:ext cx="267220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Individual Empowerment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Individuals enjoy state-like power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3650" y="394037"/>
            <a:ext cx="12192001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pc="300" dirty="0">
                <a:solidFill>
                  <a:prstClr val="black"/>
                </a:solidFill>
              </a:rPr>
              <a:t>Future Operating Environment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dirty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2197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80110" y="1232026"/>
            <a:ext cx="10424160" cy="494017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evron 2"/>
          <p:cNvSpPr/>
          <p:nvPr/>
        </p:nvSpPr>
        <p:spPr>
          <a:xfrm>
            <a:off x="1683476" y="2290355"/>
            <a:ext cx="2468880" cy="2869474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84212" y="2290355"/>
            <a:ext cx="2468880" cy="286947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277147" y="2290035"/>
            <a:ext cx="2468880" cy="28694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476" y="1870223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cs typeface="Arial" charset="0"/>
              </a:rPr>
              <a:t>Themes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4986" y="1870223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cs typeface="Arial" charset="0"/>
              </a:rPr>
              <a:t>Trends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3394" y="1870223"/>
            <a:ext cx="21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C00"/>
                </a:solidFill>
                <a:cs typeface="Arial" charset="0"/>
              </a:rPr>
              <a:t>Notional Missions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14607" y="2817223"/>
            <a:ext cx="2525486" cy="158496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175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6480" y="3053782"/>
            <a:ext cx="2800576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Proxy War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Using proxies, surrogates, and special activities to counter near-peers while subject to state level scrutiny and threat.</a:t>
            </a:r>
          </a:p>
        </p:txBody>
      </p:sp>
      <p:pic>
        <p:nvPicPr>
          <p:cNvPr id="1032" name="Picture 8" descr="Image result for Chao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58" y="2319623"/>
            <a:ext cx="814254" cy="4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ao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13" y="3428743"/>
            <a:ext cx="823113" cy="5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eakening global institution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56" y="4642301"/>
            <a:ext cx="799660" cy="4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75162" y="3942751"/>
            <a:ext cx="277803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Global Man Hunting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Counterterrorism in non-permissive areas and against a dispersed enemy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4954" y="4630185"/>
            <a:ext cx="306180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Weapons of Mass Destruction Disruption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Disrupt state and non-state actor WMD in permissive or non-permissive environments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4954" y="2222785"/>
            <a:ext cx="2760617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Mega City Raid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Precision raid under persistent threat and scrutiny in both “denied” and “permissive” areas.</a:t>
            </a:r>
          </a:p>
        </p:txBody>
      </p:sp>
      <p:pic>
        <p:nvPicPr>
          <p:cNvPr id="2050" name="Picture 2" descr="Image result for technology proliferati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3" y="2319622"/>
            <a:ext cx="837852" cy="4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mhttp-ssl-62992.nexcesscdn.net/wp-content/uploads/2017/06/590shutterstock_14113311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71" y="2716530"/>
            <a:ext cx="787517" cy="52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roxy war ches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15" y="3203485"/>
            <a:ext cx="782440" cy="4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egacities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4513" y="3759241"/>
            <a:ext cx="782441" cy="4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eclining government budge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42" y="4176491"/>
            <a:ext cx="730298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bureaucracy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52" y="4630185"/>
            <a:ext cx="654160" cy="4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ega city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18" y="2339040"/>
            <a:ext cx="755023" cy="5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ran proxy war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42" y="3140815"/>
            <a:ext cx="688520" cy="4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hina video surveillance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10" y="3959711"/>
            <a:ext cx="789092" cy="5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WMD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59" y="4639902"/>
            <a:ext cx="709504" cy="4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-13650" y="405760"/>
            <a:ext cx="12192001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pc="300" dirty="0">
                <a:solidFill>
                  <a:prstClr val="black"/>
                </a:solidFill>
              </a:rPr>
              <a:t>Future Operating Environment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679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80110" y="670322"/>
            <a:ext cx="10424160" cy="608480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05" y="1817504"/>
            <a:ext cx="5684881" cy="37877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65306" y="4100421"/>
            <a:ext cx="2901696" cy="14996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0725" y="5641654"/>
            <a:ext cx="184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rgbClr val="FF0000"/>
                </a:solidFill>
                <a:cs typeface="Arial" charset="0"/>
              </a:rPr>
              <a:t>Denied Access Zone  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Extremely hostile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Heavily surveilled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No government influence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2" y="1688109"/>
            <a:ext cx="1931670" cy="1364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6139019" y="689548"/>
            <a:ext cx="4827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cs typeface="Arial" charset="0"/>
              </a:rPr>
              <a:t>Drones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By the thousands, some with facial recognition artificial intelligence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Clog sky, blocking communications networks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Relays real-time ground force location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Armed drones concealed in delivery and other use drones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21622" y="670322"/>
            <a:ext cx="3617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cs typeface="Arial" charset="0"/>
              </a:rPr>
              <a:t>Cars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By the thousands, both self-driving and with drivers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Clog roads, limiting rapid movement 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Potential sensor data requiring </a:t>
            </a: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Artificial Intelligence </a:t>
            </a: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and Big Data Analytics to exploit</a:t>
            </a:r>
          </a:p>
        </p:txBody>
      </p:sp>
      <p:pic>
        <p:nvPicPr>
          <p:cNvPr id="1028" name="Picture 4" descr="Image result for drone swarms and cit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87" y="1817504"/>
            <a:ext cx="3988105" cy="1417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ubterranean cit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26" y="5484873"/>
            <a:ext cx="1770761" cy="116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89887" y="5649930"/>
            <a:ext cx="2937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cs typeface="Arial" charset="0"/>
              </a:rPr>
              <a:t>Subterranean 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Cities moving underground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Maze of tunnels and sewers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Traditional communications denied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69" y="3207911"/>
            <a:ext cx="1486017" cy="107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9154548" y="2301765"/>
            <a:ext cx="2148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cs typeface="Arial" charset="0"/>
              </a:rPr>
              <a:t>Global Coverage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Mobile cameras capture and upload everything via commercial encryption for live-viewing across the globe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Social media and crowdsourcing generate potential tactics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Special Forces Operators were collected on and tracked from point of origin to point of operation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20197" y="3756993"/>
            <a:ext cx="1697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cs typeface="Arial" charset="0"/>
              </a:rPr>
              <a:t>Cyber 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Hired hackers, and volunteers hack the city Closed Circuit Cameras and TV 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Navigation systems are spoofed to misdirect forces</a:t>
            </a:r>
          </a:p>
        </p:txBody>
      </p:sp>
      <p:pic>
        <p:nvPicPr>
          <p:cNvPr id="52" name="Picture 8" descr="https://www.nvidia.com/content/dam/en-zz/Solutions/research/research-home-areas-computer-vision-407-ud@2X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13" y="3974323"/>
            <a:ext cx="1879724" cy="12041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220" y="98321"/>
            <a:ext cx="12192001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pc="300" dirty="0"/>
              <a:t>Notional Mission: Mega City Raid Challenges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9980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DISTRIBUTION A: APPROVED FOR PUBLIC RELEASE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86200" y="64203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 kern="0" smtClean="0"/>
              <a:t>DISTRIBUTION A: APPROVED FOR PUBLIC RELEASE</a:t>
            </a:r>
            <a:endParaRPr lang="en-US" altLang="en-US" kern="0" dirty="0"/>
          </a:p>
        </p:txBody>
      </p:sp>
      <p:sp>
        <p:nvSpPr>
          <p:cNvPr id="4" name="Rectangle 3"/>
          <p:cNvSpPr/>
          <p:nvPr/>
        </p:nvSpPr>
        <p:spPr>
          <a:xfrm>
            <a:off x="880110" y="674132"/>
            <a:ext cx="10424160" cy="608480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7153" y="825849"/>
            <a:ext cx="8951495" cy="5757292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ukraine little green m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0225" y="1589707"/>
            <a:ext cx="1927910" cy="1083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3254" y="829098"/>
            <a:ext cx="369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white"/>
                </a:solidFill>
                <a:cs typeface="Arial" charset="0"/>
              </a:rPr>
              <a:t>Anonymous actors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No state ownership of personnel conducting military-like actions, challenging legal and policy responses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2424" y="5507263"/>
            <a:ext cx="282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white"/>
                </a:solidFill>
                <a:cs typeface="Arial" charset="0"/>
              </a:rPr>
              <a:t>Non-conventional actors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Paramilitaries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Motorcycle gangs to cause disruption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Mass refugee movements to </a:t>
            </a:r>
            <a:r>
              <a:rPr lang="en-US" sz="1200" b="1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en-US" sz="1200" b="1" dirty="0" smtClean="0">
                <a:solidFill>
                  <a:prstClr val="white"/>
                </a:solidFill>
                <a:cs typeface="Arial" charset="0"/>
              </a:rPr>
            </a:br>
            <a:r>
              <a:rPr lang="en-US" sz="1200" b="1" dirty="0" smtClean="0">
                <a:solidFill>
                  <a:prstClr val="white"/>
                </a:solidFill>
                <a:cs typeface="Arial" charset="0"/>
              </a:rPr>
              <a:t>complicate </a:t>
            </a: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responses</a:t>
            </a:r>
          </a:p>
        </p:txBody>
      </p:sp>
      <p:pic>
        <p:nvPicPr>
          <p:cNvPr id="9" name="Picture 4" descr="Image result for motorcycle gang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18" y="4220662"/>
            <a:ext cx="2345651" cy="12607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53400" y="1566592"/>
            <a:ext cx="259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white"/>
                </a:solidFill>
                <a:cs typeface="Arial" charset="0"/>
              </a:rPr>
              <a:t>Military-grade equipment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Insurgents or other adversaries have access to technologies that reduce </a:t>
            </a:r>
            <a:r>
              <a:rPr lang="en-US" sz="1200" b="1" dirty="0" smtClean="0">
                <a:solidFill>
                  <a:prstClr val="white"/>
                </a:solidFill>
                <a:cs typeface="Arial" charset="0"/>
              </a:rPr>
              <a:t>SOF </a:t>
            </a: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physical invisibility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671" y="4201917"/>
            <a:ext cx="179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white"/>
                </a:solidFill>
                <a:cs typeface="Arial" charset="0"/>
              </a:rPr>
              <a:t>Encryption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Communication occurs easily across the globe via commercially encrypted apps </a:t>
            </a:r>
          </a:p>
        </p:txBody>
      </p:sp>
      <p:pic>
        <p:nvPicPr>
          <p:cNvPr id="12" name="Picture 12" descr="Image result for encrypted messagi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50" y="3145452"/>
            <a:ext cx="1615485" cy="10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24" y="4519389"/>
            <a:ext cx="1910457" cy="951947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802288" y="5475145"/>
            <a:ext cx="335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white"/>
                </a:solidFill>
                <a:cs typeface="Arial" charset="0"/>
              </a:rPr>
              <a:t>Non-attributable Cyber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Collect on SOF personnel and movements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Conduct information operations to provide </a:t>
            </a:r>
            <a:r>
              <a:rPr lang="en-US" sz="1200" b="1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en-US" sz="1200" b="1" dirty="0" smtClean="0">
                <a:solidFill>
                  <a:prstClr val="white"/>
                </a:solidFill>
                <a:cs typeface="Arial" charset="0"/>
              </a:rPr>
            </a:br>
            <a:r>
              <a:rPr lang="en-US" sz="1200" b="1" dirty="0" smtClean="0">
                <a:solidFill>
                  <a:prstClr val="white"/>
                </a:solidFill>
                <a:cs typeface="Arial" charset="0"/>
              </a:rPr>
              <a:t>false </a:t>
            </a: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information 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Prevent the use of key SOF Command and </a:t>
            </a:r>
            <a:r>
              <a:rPr lang="en-US" sz="1200" b="1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en-US" sz="1200" b="1" dirty="0" smtClean="0">
                <a:solidFill>
                  <a:prstClr val="white"/>
                </a:solidFill>
                <a:cs typeface="Arial" charset="0"/>
              </a:rPr>
            </a:br>
            <a:r>
              <a:rPr lang="en-US" sz="1200" b="1" dirty="0" smtClean="0">
                <a:solidFill>
                  <a:prstClr val="white"/>
                </a:solidFill>
                <a:cs typeface="Arial" charset="0"/>
              </a:rPr>
              <a:t>Control assets</a:t>
            </a:r>
            <a:endParaRPr lang="en-US" sz="1200" b="1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5" name="Picture 16" descr="http://www.militarysystems-tech.com/files/militarysystems/imagecache/Original/supplier_images/IR%20Image%20of%20Sniper-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71" y="2474534"/>
            <a:ext cx="2075162" cy="13376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l="3422" t="26210" r="38684" b="18211"/>
          <a:stretch/>
        </p:blipFill>
        <p:spPr>
          <a:xfrm>
            <a:off x="3609085" y="2317095"/>
            <a:ext cx="2098508" cy="1259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783608" y="3630216"/>
            <a:ext cx="325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Internet of Things and Artificial Intelligence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Allows access to information that can be used to identify plans, movement, personnel and aid intelligence collection efforts</a:t>
            </a:r>
          </a:p>
        </p:txBody>
      </p:sp>
      <p:pic>
        <p:nvPicPr>
          <p:cNvPr id="18" name="Picture 22" descr="Image result for SIGINT collection dish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91" y="939959"/>
            <a:ext cx="1686347" cy="95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87315" y="1880049"/>
            <a:ext cx="1781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State Collection</a:t>
            </a: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State Signals Intelligence assets are used in combination with human networks and </a:t>
            </a: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open </a:t>
            </a: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source information focused </a:t>
            </a: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 </a:t>
            </a: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SOF units </a:t>
            </a: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and</a:t>
            </a:r>
            <a:b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their </a:t>
            </a: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families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110311"/>
            <a:ext cx="12192000" cy="60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pc="300" dirty="0">
                <a:latin typeface="+mn-lt"/>
                <a:cs typeface="+mn-cs"/>
              </a:rPr>
              <a:t>Notional Mission: Proxy War Challenges</a:t>
            </a:r>
          </a:p>
        </p:txBody>
      </p:sp>
      <p:sp>
        <p:nvSpPr>
          <p:cNvPr id="24" name="Footer Placeholder 9"/>
          <p:cNvSpPr txBox="1">
            <a:spLocks/>
          </p:cNvSpPr>
          <p:nvPr/>
        </p:nvSpPr>
        <p:spPr>
          <a:xfrm>
            <a:off x="4038600" y="657270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DISTRIBUTION A: APPROVED FOR PUBLIC RELEASE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9448800" y="6554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1870" y="1095152"/>
            <a:ext cx="10515600" cy="552385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5921" y="1204843"/>
            <a:ext cx="8638903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cs typeface="Arial" charset="0"/>
              </a:rPr>
              <a:t>Technology Focus Areas: Within the next 5-7 years, Special Operations Forces need to be able to address critical needs in the following areas:</a:t>
            </a:r>
          </a:p>
          <a:p>
            <a:pPr marL="228600" indent="-22860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Contested Environment Situational Awareness</a:t>
            </a:r>
          </a:p>
          <a:p>
            <a:pPr marL="228600" indent="-22860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Counter-Autonomous Systems</a:t>
            </a:r>
          </a:p>
          <a:p>
            <a:pPr marL="228600" indent="-22860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Next Generation Characterization and Identification</a:t>
            </a:r>
          </a:p>
          <a:p>
            <a:pPr marL="228600" indent="-22860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Strategic and Tactical Signature Management</a:t>
            </a:r>
          </a:p>
          <a:p>
            <a:pPr marL="228600" indent="-22860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Tactical Communications/Navigation</a:t>
            </a:r>
          </a:p>
          <a:p>
            <a:pPr marL="228600" indent="-22860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Tactical Remote Autonomous Systems and Human/Machine Interface</a:t>
            </a:r>
          </a:p>
          <a:p>
            <a:pPr marL="228600" indent="-228600" fontAlgn="base"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Data Analytics/Visualization (as an enabler across all Technology Focus Areas)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20" y="371470"/>
            <a:ext cx="12192001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pc="300" dirty="0"/>
              <a:t>Future Operating Environment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smtClean="0"/>
              <a:t>DISTRIBUTION A: APPROVED FOR PUBLIC RELEASE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6382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20C591162BD46BC0AE314138A35B1" ma:contentTypeVersion="0" ma:contentTypeDescription="Create a new document." ma:contentTypeScope="" ma:versionID="71c65555ea9d702b9facad5fff43c9f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cdb0e1d68f3e4b68aa65f76a9b3c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27DE95-D19C-4BDE-B68D-20E88CEFF05E}"/>
</file>

<file path=customXml/itemProps2.xml><?xml version="1.0" encoding="utf-8"?>
<ds:datastoreItem xmlns:ds="http://schemas.openxmlformats.org/officeDocument/2006/customXml" ds:itemID="{981D7C76-0800-4184-89AC-238A5D5502F7}"/>
</file>

<file path=customXml/itemProps3.xml><?xml version="1.0" encoding="utf-8"?>
<ds:datastoreItem xmlns:ds="http://schemas.openxmlformats.org/officeDocument/2006/customXml" ds:itemID="{28050412-D983-4596-AB32-82F092E992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873</Words>
  <Application>Microsoft Office PowerPoint</Application>
  <PresentationFormat>Widescreen</PresentationFormat>
  <Paragraphs>218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FontAwesome</vt:lpstr>
      <vt:lpstr>Lato Light</vt:lpstr>
      <vt:lpstr>Open Sans Extrabold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- INNOVATE - ST Future Opportunity Environment</dc:title>
  <dc:creator>Miller, Jennifer A CTR USSOCOM HQ</dc:creator>
  <cp:lastModifiedBy>Del Rosal, Nancy W CTR USSOCOM HQ</cp:lastModifiedBy>
  <cp:revision>159</cp:revision>
  <dcterms:created xsi:type="dcterms:W3CDTF">2018-01-10T19:10:20Z</dcterms:created>
  <dcterms:modified xsi:type="dcterms:W3CDTF">2019-02-20T16:29:42Z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0x010100B1320C591162BD46BC0AE314138A35B1</vt:lpwstr>
  </property>
  <property fmtid="{D5CDD505-2E9C-101B-9397-08002B2CF9AE}" pid="3" name="WorkflowChangePath">
    <vt:lpwstr>08579833-d83d-4463-bccf-e8ea50191671,4;08579833-d83d-4463-bccf-e8ea50191671,4;08579833-d83d-4463-bccf-e8ea50191671,4;08579833-d83d-4463-bccf-e8ea50191671,4;08579833-d83d-4463-bccf-e8ea50191671,4;08579833-d83d-4463-bccf-e8ea50191671,4;08579833-d83d-4463-bc</vt:lpwstr>
  </property>
</Properties>
</file>